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A58"/>
    <a:srgbClr val="DCEF79"/>
    <a:srgbClr val="F6FFC0"/>
    <a:srgbClr val="F8B69B"/>
    <a:srgbClr val="51510C"/>
    <a:srgbClr val="FFF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0"/>
    <p:restoredTop sz="96053"/>
  </p:normalViewPr>
  <p:slideViewPr>
    <p:cSldViewPr snapToGrid="0">
      <p:cViewPr>
        <p:scale>
          <a:sx n="80" d="100"/>
          <a:sy n="80" d="100"/>
        </p:scale>
        <p:origin x="148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59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10795-7CE1-364D-9A52-EE07557AE48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F1A9D-7E66-9E4A-9F88-5063F171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this way, unsafe code doesn’t sound so bad. “Unsafe code” just means it has a requires clause, which is what you all have been practicing with all day. But 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F1A9D-7E66-9E4A-9F88-5063F1711E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6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364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5D184E-9657-BC18-05A8-8AA5A9BB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FA5364-0A0F-CDCC-77A7-4A90025DE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CD0F8B-3729-8E3E-7E31-355B2240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3BED7D-154B-1067-8618-12A1A43C5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man-with-headache-3921418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rust-lang.org/std/option/enum.Option.html#method.unwrap_unchecke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vgsilh.com/image/36193.html" TargetMode="Externa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0"/>
            <a:ext cx="10363200" cy="2387600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2479676"/>
            <a:ext cx="9144000" cy="620827"/>
          </a:xfrm>
        </p:spPr>
        <p:txBody>
          <a:bodyPr/>
          <a:lstStyle/>
          <a:p>
            <a:r>
              <a:rPr lang="en-US" dirty="0"/>
              <a:t>Travis Hance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3282950"/>
            <a:ext cx="8506884" cy="1022350"/>
          </a:xfrm>
        </p:spPr>
        <p:txBody>
          <a:bodyPr/>
          <a:lstStyle/>
          <a:p>
            <a:r>
              <a:rPr lang="en-US" dirty="0"/>
              <a:t>MPI-SWS (to join soon)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6EFC-32B6-077B-2D14-3A1E3EB7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EB7B-8373-8266-91F3-0C75E64D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13" y="2370138"/>
            <a:ext cx="10515600" cy="4351338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indent="0">
              <a:buNone/>
            </a:pPr>
            <a:r>
              <a:rPr lang="en-US" sz="140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sx="101000" sy="101000" algn="tl" rotWithShape="0">
                    <a:srgbClr val="FF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rattatello" panose="020F0403020200020303" pitchFamily="34" charset="0"/>
              </a:rPr>
              <a:t>Unsafe pointers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185A1-2D0B-4467-4284-E8CD39DFE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Graphic 8" descr="Fire with solid fill">
            <a:extLst>
              <a:ext uri="{FF2B5EF4-FFF2-40B4-BE49-F238E27FC236}">
                <a16:creationId xmlns:a16="http://schemas.microsoft.com/office/drawing/2014/main" id="{CE547AC4-BF53-E381-9561-9FAEF63B8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6413" y="3334586"/>
            <a:ext cx="3220453" cy="3220453"/>
          </a:xfrm>
          <a:prstGeom prst="rect">
            <a:avLst/>
          </a:prstGeom>
          <a:effectLst>
            <a:glow rad="370138">
              <a:schemeClr val="accent2">
                <a:satMod val="175000"/>
                <a:alpha val="40000"/>
              </a:schemeClr>
            </a:glow>
            <a:outerShdw blurRad="50800" dist="38100" dir="2700000" sx="103000" sy="103000" algn="tl" rotWithShape="0">
              <a:srgbClr val="C00000">
                <a:alpha val="40000"/>
              </a:srgbClr>
            </a:outerShdw>
          </a:effectLst>
        </p:spPr>
      </p:pic>
      <p:pic>
        <p:nvPicPr>
          <p:cNvPr id="10" name="Graphic 9" descr="Fire with solid fill">
            <a:extLst>
              <a:ext uri="{FF2B5EF4-FFF2-40B4-BE49-F238E27FC236}">
                <a16:creationId xmlns:a16="http://schemas.microsoft.com/office/drawing/2014/main" id="{1A4ED7F0-E986-C829-AB9D-86F511543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0958" y="4180472"/>
            <a:ext cx="3220453" cy="3220453"/>
          </a:xfrm>
          <a:prstGeom prst="rect">
            <a:avLst/>
          </a:prstGeom>
          <a:effectLst>
            <a:glow rad="370138">
              <a:schemeClr val="accent2">
                <a:satMod val="175000"/>
                <a:alpha val="40000"/>
              </a:schemeClr>
            </a:glow>
            <a:outerShdw blurRad="50800" dist="38100" dir="2700000" sx="103000" sy="103000" algn="tl" rotWithShape="0">
              <a:srgbClr val="C00000">
                <a:alpha val="40000"/>
              </a:srgbClr>
            </a:outerShdw>
          </a:effectLst>
        </p:spPr>
      </p:pic>
      <p:pic>
        <p:nvPicPr>
          <p:cNvPr id="11" name="Graphic 10" descr="Fire with solid fill">
            <a:extLst>
              <a:ext uri="{FF2B5EF4-FFF2-40B4-BE49-F238E27FC236}">
                <a16:creationId xmlns:a16="http://schemas.microsoft.com/office/drawing/2014/main" id="{6A752BEB-20EC-5643-3322-95D4138A9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8550" y="2935580"/>
            <a:ext cx="3220453" cy="3220453"/>
          </a:xfrm>
          <a:prstGeom prst="rect">
            <a:avLst/>
          </a:prstGeom>
          <a:effectLst>
            <a:glow rad="370138">
              <a:schemeClr val="accent2">
                <a:satMod val="175000"/>
                <a:alpha val="40000"/>
              </a:schemeClr>
            </a:glow>
            <a:outerShdw blurRad="50800" dist="38100" dir="2700000" sx="103000" sy="103000" algn="tl" rotWithShape="0">
              <a:srgbClr val="C00000">
                <a:alpha val="40000"/>
              </a:srgbClr>
            </a:outerShdw>
          </a:effectLst>
        </p:spPr>
      </p:pic>
      <p:pic>
        <p:nvPicPr>
          <p:cNvPr id="12" name="Graphic 11" descr="Fire with solid fill">
            <a:extLst>
              <a:ext uri="{FF2B5EF4-FFF2-40B4-BE49-F238E27FC236}">
                <a16:creationId xmlns:a16="http://schemas.microsoft.com/office/drawing/2014/main" id="{90EF0CA6-A2A2-9108-5226-D0A332E0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1" y="3980239"/>
            <a:ext cx="3220453" cy="3220453"/>
          </a:xfrm>
          <a:prstGeom prst="rect">
            <a:avLst/>
          </a:prstGeom>
          <a:effectLst>
            <a:glow rad="370138">
              <a:schemeClr val="accent2">
                <a:satMod val="175000"/>
                <a:alpha val="40000"/>
              </a:schemeClr>
            </a:glow>
            <a:outerShdw blurRad="50800" dist="38100" dir="2700000" sx="103000" sy="103000" algn="tl" rotWithShape="0">
              <a:srgbClr val="C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87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E545-5725-9D7E-35E4-C53D2100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check the docs again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C98DAE-2CE1-1BC3-6B20-68A920056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56" y="1847851"/>
            <a:ext cx="11846209" cy="9798718"/>
          </a:xfrm>
          <a:ln w="508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E7D5-F8DD-7D1B-44E9-129B748C4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0E319-B52A-CE7C-665F-C6AE32B69C0C}"/>
              </a:ext>
            </a:extLst>
          </p:cNvPr>
          <p:cNvSpPr/>
          <p:nvPr/>
        </p:nvSpPr>
        <p:spPr>
          <a:xfrm>
            <a:off x="619660" y="3650528"/>
            <a:ext cx="872256" cy="37603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56F36-BAB2-C5C6-7C3F-A538CD82FF0C}"/>
              </a:ext>
            </a:extLst>
          </p:cNvPr>
          <p:cNvSpPr/>
          <p:nvPr/>
        </p:nvSpPr>
        <p:spPr>
          <a:xfrm>
            <a:off x="619660" y="4281984"/>
            <a:ext cx="11026909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1E2C7-6C9C-4A40-73B8-52424596ABE4}"/>
              </a:ext>
            </a:extLst>
          </p:cNvPr>
          <p:cNvSpPr/>
          <p:nvPr/>
        </p:nvSpPr>
        <p:spPr>
          <a:xfrm>
            <a:off x="618280" y="4579514"/>
            <a:ext cx="11106874" cy="28073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B5BD9-5116-FCA1-F812-CD3B61EC888C}"/>
              </a:ext>
            </a:extLst>
          </p:cNvPr>
          <p:cNvSpPr/>
          <p:nvPr/>
        </p:nvSpPr>
        <p:spPr>
          <a:xfrm>
            <a:off x="619660" y="4860250"/>
            <a:ext cx="11025529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090A0-DF81-B48A-7E8E-D58FFAA727F3}"/>
              </a:ext>
            </a:extLst>
          </p:cNvPr>
          <p:cNvSpPr/>
          <p:nvPr/>
        </p:nvSpPr>
        <p:spPr>
          <a:xfrm>
            <a:off x="618280" y="5157780"/>
            <a:ext cx="11356885" cy="28073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363ACC-F557-A3AF-9080-B55283E9D9A3}"/>
              </a:ext>
            </a:extLst>
          </p:cNvPr>
          <p:cNvSpPr/>
          <p:nvPr/>
        </p:nvSpPr>
        <p:spPr>
          <a:xfrm>
            <a:off x="619661" y="5424248"/>
            <a:ext cx="7818284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83D64-BAA3-8D30-F056-CFA8C97C83BD}"/>
              </a:ext>
            </a:extLst>
          </p:cNvPr>
          <p:cNvSpPr/>
          <p:nvPr/>
        </p:nvSpPr>
        <p:spPr>
          <a:xfrm>
            <a:off x="618281" y="5839481"/>
            <a:ext cx="10056346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AF4D5-4F47-F6B7-5101-BF0B9733E3CF}"/>
              </a:ext>
            </a:extLst>
          </p:cNvPr>
          <p:cNvSpPr/>
          <p:nvPr/>
        </p:nvSpPr>
        <p:spPr>
          <a:xfrm>
            <a:off x="728240" y="6311935"/>
            <a:ext cx="10996914" cy="36512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8F538-5CF3-1491-8848-D61F69191BFB}"/>
              </a:ext>
            </a:extLst>
          </p:cNvPr>
          <p:cNvSpPr/>
          <p:nvPr/>
        </p:nvSpPr>
        <p:spPr>
          <a:xfrm>
            <a:off x="838200" y="6661348"/>
            <a:ext cx="1937084" cy="21269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B723D3-536C-54D8-F64D-5C59D7ED74B2}"/>
              </a:ext>
            </a:extLst>
          </p:cNvPr>
          <p:cNvSpPr/>
          <p:nvPr/>
        </p:nvSpPr>
        <p:spPr>
          <a:xfrm>
            <a:off x="728240" y="6938572"/>
            <a:ext cx="2640602" cy="21269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35DA5-7862-755B-FE06-BCED57B07E5F}"/>
              </a:ext>
            </a:extLst>
          </p:cNvPr>
          <p:cNvSpPr/>
          <p:nvPr/>
        </p:nvSpPr>
        <p:spPr>
          <a:xfrm>
            <a:off x="728239" y="7202080"/>
            <a:ext cx="10916949" cy="29752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09020-401E-E889-1E81-402C91788143}"/>
              </a:ext>
            </a:extLst>
          </p:cNvPr>
          <p:cNvSpPr/>
          <p:nvPr/>
        </p:nvSpPr>
        <p:spPr>
          <a:xfrm>
            <a:off x="713243" y="7483105"/>
            <a:ext cx="10640558" cy="29752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7E4DB9-F843-AC66-0D04-7097F5F706A5}"/>
              </a:ext>
            </a:extLst>
          </p:cNvPr>
          <p:cNvSpPr/>
          <p:nvPr/>
        </p:nvSpPr>
        <p:spPr>
          <a:xfrm>
            <a:off x="673949" y="7772450"/>
            <a:ext cx="5422051" cy="25070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42849-5501-0913-C79A-BBFCCAE0C2B8}"/>
              </a:ext>
            </a:extLst>
          </p:cNvPr>
          <p:cNvSpPr/>
          <p:nvPr/>
        </p:nvSpPr>
        <p:spPr>
          <a:xfrm>
            <a:off x="728239" y="8069979"/>
            <a:ext cx="10501235" cy="28693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B018A1-E892-2527-B67A-DDA3E3CE5BA0}"/>
              </a:ext>
            </a:extLst>
          </p:cNvPr>
          <p:cNvSpPr/>
          <p:nvPr/>
        </p:nvSpPr>
        <p:spPr>
          <a:xfrm>
            <a:off x="881806" y="8366012"/>
            <a:ext cx="10843348" cy="29752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6BA41-F49E-DEDB-6917-9AC22880714C}"/>
              </a:ext>
            </a:extLst>
          </p:cNvPr>
          <p:cNvSpPr/>
          <p:nvPr/>
        </p:nvSpPr>
        <p:spPr>
          <a:xfrm>
            <a:off x="888677" y="8646260"/>
            <a:ext cx="9570776" cy="296033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ABDE8F-341E-2A29-4DDC-70127CE66825}"/>
              </a:ext>
            </a:extLst>
          </p:cNvPr>
          <p:cNvSpPr/>
          <p:nvPr/>
        </p:nvSpPr>
        <p:spPr>
          <a:xfrm>
            <a:off x="888677" y="8942294"/>
            <a:ext cx="7549268" cy="28024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47BBC-1EA3-B520-8D7B-E6FDCDCD3C8F}"/>
              </a:ext>
            </a:extLst>
          </p:cNvPr>
          <p:cNvSpPr/>
          <p:nvPr/>
        </p:nvSpPr>
        <p:spPr>
          <a:xfrm>
            <a:off x="713242" y="9235168"/>
            <a:ext cx="10640557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8CD300-90F8-462B-3DA7-8984340F481F}"/>
              </a:ext>
            </a:extLst>
          </p:cNvPr>
          <p:cNvSpPr/>
          <p:nvPr/>
        </p:nvSpPr>
        <p:spPr>
          <a:xfrm>
            <a:off x="838200" y="9529944"/>
            <a:ext cx="9332495" cy="26422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A45DA3-A465-45CD-9D39-0BE1B32B8B7B}"/>
              </a:ext>
            </a:extLst>
          </p:cNvPr>
          <p:cNvSpPr/>
          <p:nvPr/>
        </p:nvSpPr>
        <p:spPr>
          <a:xfrm>
            <a:off x="619660" y="9949230"/>
            <a:ext cx="11105494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4B153-F18F-983D-2F91-57D23CB9014C}"/>
              </a:ext>
            </a:extLst>
          </p:cNvPr>
          <p:cNvSpPr/>
          <p:nvPr/>
        </p:nvSpPr>
        <p:spPr>
          <a:xfrm>
            <a:off x="618280" y="10246760"/>
            <a:ext cx="11356884" cy="26147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363295-21DD-D26F-6D30-6E9E19C1D7EF}"/>
              </a:ext>
            </a:extLst>
          </p:cNvPr>
          <p:cNvSpPr/>
          <p:nvPr/>
        </p:nvSpPr>
        <p:spPr>
          <a:xfrm>
            <a:off x="619660" y="10527496"/>
            <a:ext cx="6807835" cy="288137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921CDB-2F22-1B79-8B14-2228B6AC1E8A}"/>
              </a:ext>
            </a:extLst>
          </p:cNvPr>
          <p:cNvSpPr/>
          <p:nvPr/>
        </p:nvSpPr>
        <p:spPr>
          <a:xfrm>
            <a:off x="619660" y="10970610"/>
            <a:ext cx="11105494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3AA444-F464-FFCC-F431-BF30D40868C4}"/>
              </a:ext>
            </a:extLst>
          </p:cNvPr>
          <p:cNvSpPr/>
          <p:nvPr/>
        </p:nvSpPr>
        <p:spPr>
          <a:xfrm>
            <a:off x="618280" y="11268140"/>
            <a:ext cx="8269046" cy="26147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96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E545-5725-9D7E-35E4-C53D2100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check the docs again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C98DAE-2CE1-1BC3-6B20-68A920056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56" y="-3253536"/>
            <a:ext cx="11846209" cy="9798718"/>
          </a:xfrm>
          <a:ln w="508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E7D5-F8DD-7D1B-44E9-129B748C4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1254964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0E319-B52A-CE7C-665F-C6AE32B69C0C}"/>
              </a:ext>
            </a:extLst>
          </p:cNvPr>
          <p:cNvSpPr/>
          <p:nvPr/>
        </p:nvSpPr>
        <p:spPr>
          <a:xfrm>
            <a:off x="619660" y="-1450859"/>
            <a:ext cx="872256" cy="37603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56F36-BAB2-C5C6-7C3F-A538CD82FF0C}"/>
              </a:ext>
            </a:extLst>
          </p:cNvPr>
          <p:cNvSpPr/>
          <p:nvPr/>
        </p:nvSpPr>
        <p:spPr>
          <a:xfrm>
            <a:off x="619660" y="-819403"/>
            <a:ext cx="11026909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1E2C7-6C9C-4A40-73B8-52424596ABE4}"/>
              </a:ext>
            </a:extLst>
          </p:cNvPr>
          <p:cNvSpPr/>
          <p:nvPr/>
        </p:nvSpPr>
        <p:spPr>
          <a:xfrm>
            <a:off x="618280" y="-521873"/>
            <a:ext cx="11106874" cy="28073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B5BD9-5116-FCA1-F812-CD3B61EC888C}"/>
              </a:ext>
            </a:extLst>
          </p:cNvPr>
          <p:cNvSpPr/>
          <p:nvPr/>
        </p:nvSpPr>
        <p:spPr>
          <a:xfrm>
            <a:off x="619660" y="-241137"/>
            <a:ext cx="11025529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090A0-DF81-B48A-7E8E-D58FFAA727F3}"/>
              </a:ext>
            </a:extLst>
          </p:cNvPr>
          <p:cNvSpPr/>
          <p:nvPr/>
        </p:nvSpPr>
        <p:spPr>
          <a:xfrm>
            <a:off x="618280" y="56393"/>
            <a:ext cx="11356885" cy="28073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363ACC-F557-A3AF-9080-B55283E9D9A3}"/>
              </a:ext>
            </a:extLst>
          </p:cNvPr>
          <p:cNvSpPr/>
          <p:nvPr/>
        </p:nvSpPr>
        <p:spPr>
          <a:xfrm>
            <a:off x="619661" y="322861"/>
            <a:ext cx="7818284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83D64-BAA3-8D30-F056-CFA8C97C83BD}"/>
              </a:ext>
            </a:extLst>
          </p:cNvPr>
          <p:cNvSpPr/>
          <p:nvPr/>
        </p:nvSpPr>
        <p:spPr>
          <a:xfrm>
            <a:off x="618281" y="738094"/>
            <a:ext cx="10056346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AF4D5-4F47-F6B7-5101-BF0B9733E3CF}"/>
              </a:ext>
            </a:extLst>
          </p:cNvPr>
          <p:cNvSpPr/>
          <p:nvPr/>
        </p:nvSpPr>
        <p:spPr>
          <a:xfrm>
            <a:off x="728240" y="1210548"/>
            <a:ext cx="10996914" cy="36512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8F538-5CF3-1491-8848-D61F69191BFB}"/>
              </a:ext>
            </a:extLst>
          </p:cNvPr>
          <p:cNvSpPr/>
          <p:nvPr/>
        </p:nvSpPr>
        <p:spPr>
          <a:xfrm>
            <a:off x="838200" y="1559961"/>
            <a:ext cx="1937084" cy="21269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B723D3-536C-54D8-F64D-5C59D7ED74B2}"/>
              </a:ext>
            </a:extLst>
          </p:cNvPr>
          <p:cNvSpPr/>
          <p:nvPr/>
        </p:nvSpPr>
        <p:spPr>
          <a:xfrm>
            <a:off x="728240" y="1837185"/>
            <a:ext cx="2640602" cy="21269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35DA5-7862-755B-FE06-BCED57B07E5F}"/>
              </a:ext>
            </a:extLst>
          </p:cNvPr>
          <p:cNvSpPr/>
          <p:nvPr/>
        </p:nvSpPr>
        <p:spPr>
          <a:xfrm>
            <a:off x="728239" y="2100693"/>
            <a:ext cx="10916949" cy="29752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09020-401E-E889-1E81-402C91788143}"/>
              </a:ext>
            </a:extLst>
          </p:cNvPr>
          <p:cNvSpPr/>
          <p:nvPr/>
        </p:nvSpPr>
        <p:spPr>
          <a:xfrm>
            <a:off x="713243" y="2381718"/>
            <a:ext cx="10640558" cy="29752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7E4DB9-F843-AC66-0D04-7097F5F706A5}"/>
              </a:ext>
            </a:extLst>
          </p:cNvPr>
          <p:cNvSpPr/>
          <p:nvPr/>
        </p:nvSpPr>
        <p:spPr>
          <a:xfrm>
            <a:off x="673949" y="2671063"/>
            <a:ext cx="5422051" cy="25070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42849-5501-0913-C79A-BBFCCAE0C2B8}"/>
              </a:ext>
            </a:extLst>
          </p:cNvPr>
          <p:cNvSpPr/>
          <p:nvPr/>
        </p:nvSpPr>
        <p:spPr>
          <a:xfrm>
            <a:off x="728239" y="2968592"/>
            <a:ext cx="10501235" cy="28693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B018A1-E892-2527-B67A-DDA3E3CE5BA0}"/>
              </a:ext>
            </a:extLst>
          </p:cNvPr>
          <p:cNvSpPr/>
          <p:nvPr/>
        </p:nvSpPr>
        <p:spPr>
          <a:xfrm>
            <a:off x="881806" y="3264625"/>
            <a:ext cx="10843348" cy="29752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6BA41-F49E-DEDB-6917-9AC22880714C}"/>
              </a:ext>
            </a:extLst>
          </p:cNvPr>
          <p:cNvSpPr/>
          <p:nvPr/>
        </p:nvSpPr>
        <p:spPr>
          <a:xfrm>
            <a:off x="888677" y="3544873"/>
            <a:ext cx="9570776" cy="296033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ABDE8F-341E-2A29-4DDC-70127CE66825}"/>
              </a:ext>
            </a:extLst>
          </p:cNvPr>
          <p:cNvSpPr/>
          <p:nvPr/>
        </p:nvSpPr>
        <p:spPr>
          <a:xfrm>
            <a:off x="888677" y="3840907"/>
            <a:ext cx="7549268" cy="28024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47BBC-1EA3-B520-8D7B-E6FDCDCD3C8F}"/>
              </a:ext>
            </a:extLst>
          </p:cNvPr>
          <p:cNvSpPr/>
          <p:nvPr/>
        </p:nvSpPr>
        <p:spPr>
          <a:xfrm>
            <a:off x="713242" y="4133781"/>
            <a:ext cx="10640557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8CD300-90F8-462B-3DA7-8984340F481F}"/>
              </a:ext>
            </a:extLst>
          </p:cNvPr>
          <p:cNvSpPr/>
          <p:nvPr/>
        </p:nvSpPr>
        <p:spPr>
          <a:xfrm>
            <a:off x="838200" y="4428557"/>
            <a:ext cx="9332495" cy="26422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A45DA3-A465-45CD-9D39-0BE1B32B8B7B}"/>
              </a:ext>
            </a:extLst>
          </p:cNvPr>
          <p:cNvSpPr/>
          <p:nvPr/>
        </p:nvSpPr>
        <p:spPr>
          <a:xfrm>
            <a:off x="619660" y="4847843"/>
            <a:ext cx="11105494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4B153-F18F-983D-2F91-57D23CB9014C}"/>
              </a:ext>
            </a:extLst>
          </p:cNvPr>
          <p:cNvSpPr/>
          <p:nvPr/>
        </p:nvSpPr>
        <p:spPr>
          <a:xfrm>
            <a:off x="618280" y="5145373"/>
            <a:ext cx="11356884" cy="26147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363295-21DD-D26F-6D30-6E9E19C1D7EF}"/>
              </a:ext>
            </a:extLst>
          </p:cNvPr>
          <p:cNvSpPr/>
          <p:nvPr/>
        </p:nvSpPr>
        <p:spPr>
          <a:xfrm>
            <a:off x="619660" y="5426109"/>
            <a:ext cx="6807835" cy="288137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921CDB-2F22-1B79-8B14-2228B6AC1E8A}"/>
              </a:ext>
            </a:extLst>
          </p:cNvPr>
          <p:cNvSpPr/>
          <p:nvPr/>
        </p:nvSpPr>
        <p:spPr>
          <a:xfrm>
            <a:off x="619660" y="5869223"/>
            <a:ext cx="11105494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3AA444-F464-FFCC-F431-BF30D40868C4}"/>
              </a:ext>
            </a:extLst>
          </p:cNvPr>
          <p:cNvSpPr/>
          <p:nvPr/>
        </p:nvSpPr>
        <p:spPr>
          <a:xfrm>
            <a:off x="618280" y="6166753"/>
            <a:ext cx="8269046" cy="26147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8F9631-B2DC-9EC2-53EE-8B8DF0AD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6" y="6535139"/>
            <a:ext cx="11846208" cy="9119808"/>
          </a:xfrm>
          <a:prstGeom prst="rect">
            <a:avLst/>
          </a:prstGeom>
          <a:ln w="508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C6C004-820C-CE6C-3695-B3EFE714A5B0}"/>
              </a:ext>
            </a:extLst>
          </p:cNvPr>
          <p:cNvSpPr/>
          <p:nvPr/>
        </p:nvSpPr>
        <p:spPr>
          <a:xfrm>
            <a:off x="128956" y="6428224"/>
            <a:ext cx="11846208" cy="26147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02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E545-5725-9D7E-35E4-C53D2100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233568"/>
            <a:ext cx="9836426" cy="1325563"/>
          </a:xfrm>
        </p:spPr>
        <p:txBody>
          <a:bodyPr/>
          <a:lstStyle/>
          <a:p>
            <a:r>
              <a:rPr lang="en-US" dirty="0"/>
              <a:t>Let’s check the docs again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C98DAE-2CE1-1BC3-6B20-68A920056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56" y="-8852230"/>
            <a:ext cx="11846209" cy="9798718"/>
          </a:xfrm>
          <a:ln w="508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E7D5-F8DD-7D1B-44E9-129B748C4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-4343730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0E319-B52A-CE7C-665F-C6AE32B69C0C}"/>
              </a:ext>
            </a:extLst>
          </p:cNvPr>
          <p:cNvSpPr/>
          <p:nvPr/>
        </p:nvSpPr>
        <p:spPr>
          <a:xfrm>
            <a:off x="619660" y="-7049553"/>
            <a:ext cx="872256" cy="37603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56F36-BAB2-C5C6-7C3F-A538CD82FF0C}"/>
              </a:ext>
            </a:extLst>
          </p:cNvPr>
          <p:cNvSpPr/>
          <p:nvPr/>
        </p:nvSpPr>
        <p:spPr>
          <a:xfrm>
            <a:off x="619660" y="-6418097"/>
            <a:ext cx="11026909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1E2C7-6C9C-4A40-73B8-52424596ABE4}"/>
              </a:ext>
            </a:extLst>
          </p:cNvPr>
          <p:cNvSpPr/>
          <p:nvPr/>
        </p:nvSpPr>
        <p:spPr>
          <a:xfrm>
            <a:off x="618280" y="-6120567"/>
            <a:ext cx="11106874" cy="28073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B5BD9-5116-FCA1-F812-CD3B61EC888C}"/>
              </a:ext>
            </a:extLst>
          </p:cNvPr>
          <p:cNvSpPr/>
          <p:nvPr/>
        </p:nvSpPr>
        <p:spPr>
          <a:xfrm>
            <a:off x="619660" y="-5839831"/>
            <a:ext cx="11025529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090A0-DF81-B48A-7E8E-D58FFAA727F3}"/>
              </a:ext>
            </a:extLst>
          </p:cNvPr>
          <p:cNvSpPr/>
          <p:nvPr/>
        </p:nvSpPr>
        <p:spPr>
          <a:xfrm>
            <a:off x="618280" y="-5542301"/>
            <a:ext cx="11356885" cy="28073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363ACC-F557-A3AF-9080-B55283E9D9A3}"/>
              </a:ext>
            </a:extLst>
          </p:cNvPr>
          <p:cNvSpPr/>
          <p:nvPr/>
        </p:nvSpPr>
        <p:spPr>
          <a:xfrm>
            <a:off x="619661" y="-5275833"/>
            <a:ext cx="7818284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83D64-BAA3-8D30-F056-CFA8C97C83BD}"/>
              </a:ext>
            </a:extLst>
          </p:cNvPr>
          <p:cNvSpPr/>
          <p:nvPr/>
        </p:nvSpPr>
        <p:spPr>
          <a:xfrm>
            <a:off x="618281" y="-4860600"/>
            <a:ext cx="10056346" cy="29753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AF4D5-4F47-F6B7-5101-BF0B9733E3CF}"/>
              </a:ext>
            </a:extLst>
          </p:cNvPr>
          <p:cNvSpPr/>
          <p:nvPr/>
        </p:nvSpPr>
        <p:spPr>
          <a:xfrm>
            <a:off x="728240" y="-4388146"/>
            <a:ext cx="10996914" cy="36512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8F538-5CF3-1491-8848-D61F69191BFB}"/>
              </a:ext>
            </a:extLst>
          </p:cNvPr>
          <p:cNvSpPr/>
          <p:nvPr/>
        </p:nvSpPr>
        <p:spPr>
          <a:xfrm>
            <a:off x="838200" y="-4038733"/>
            <a:ext cx="1937084" cy="21269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B723D3-536C-54D8-F64D-5C59D7ED74B2}"/>
              </a:ext>
            </a:extLst>
          </p:cNvPr>
          <p:cNvSpPr/>
          <p:nvPr/>
        </p:nvSpPr>
        <p:spPr>
          <a:xfrm>
            <a:off x="728240" y="-3761509"/>
            <a:ext cx="2640602" cy="21269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35DA5-7862-755B-FE06-BCED57B07E5F}"/>
              </a:ext>
            </a:extLst>
          </p:cNvPr>
          <p:cNvSpPr/>
          <p:nvPr/>
        </p:nvSpPr>
        <p:spPr>
          <a:xfrm>
            <a:off x="728239" y="-3498001"/>
            <a:ext cx="10916949" cy="29752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09020-401E-E889-1E81-402C91788143}"/>
              </a:ext>
            </a:extLst>
          </p:cNvPr>
          <p:cNvSpPr/>
          <p:nvPr/>
        </p:nvSpPr>
        <p:spPr>
          <a:xfrm>
            <a:off x="713243" y="-3216976"/>
            <a:ext cx="10640558" cy="29752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7E4DB9-F843-AC66-0D04-7097F5F706A5}"/>
              </a:ext>
            </a:extLst>
          </p:cNvPr>
          <p:cNvSpPr/>
          <p:nvPr/>
        </p:nvSpPr>
        <p:spPr>
          <a:xfrm>
            <a:off x="673949" y="-2927631"/>
            <a:ext cx="5422051" cy="25070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42849-5501-0913-C79A-BBFCCAE0C2B8}"/>
              </a:ext>
            </a:extLst>
          </p:cNvPr>
          <p:cNvSpPr/>
          <p:nvPr/>
        </p:nvSpPr>
        <p:spPr>
          <a:xfrm>
            <a:off x="728239" y="-2630102"/>
            <a:ext cx="10501235" cy="28693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B018A1-E892-2527-B67A-DDA3E3CE5BA0}"/>
              </a:ext>
            </a:extLst>
          </p:cNvPr>
          <p:cNvSpPr/>
          <p:nvPr/>
        </p:nvSpPr>
        <p:spPr>
          <a:xfrm>
            <a:off x="881806" y="-2334069"/>
            <a:ext cx="10843348" cy="29752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6BA41-F49E-DEDB-6917-9AC22880714C}"/>
              </a:ext>
            </a:extLst>
          </p:cNvPr>
          <p:cNvSpPr/>
          <p:nvPr/>
        </p:nvSpPr>
        <p:spPr>
          <a:xfrm>
            <a:off x="888677" y="-2053821"/>
            <a:ext cx="9570776" cy="296033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ABDE8F-341E-2A29-4DDC-70127CE66825}"/>
              </a:ext>
            </a:extLst>
          </p:cNvPr>
          <p:cNvSpPr/>
          <p:nvPr/>
        </p:nvSpPr>
        <p:spPr>
          <a:xfrm>
            <a:off x="888677" y="-1757787"/>
            <a:ext cx="7549268" cy="28024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47BBC-1EA3-B520-8D7B-E6FDCDCD3C8F}"/>
              </a:ext>
            </a:extLst>
          </p:cNvPr>
          <p:cNvSpPr/>
          <p:nvPr/>
        </p:nvSpPr>
        <p:spPr>
          <a:xfrm>
            <a:off x="713242" y="-1464913"/>
            <a:ext cx="10640557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8CD300-90F8-462B-3DA7-8984340F481F}"/>
              </a:ext>
            </a:extLst>
          </p:cNvPr>
          <p:cNvSpPr/>
          <p:nvPr/>
        </p:nvSpPr>
        <p:spPr>
          <a:xfrm>
            <a:off x="838200" y="-1170137"/>
            <a:ext cx="9332495" cy="26422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A45DA3-A465-45CD-9D39-0BE1B32B8B7B}"/>
              </a:ext>
            </a:extLst>
          </p:cNvPr>
          <p:cNvSpPr/>
          <p:nvPr/>
        </p:nvSpPr>
        <p:spPr>
          <a:xfrm>
            <a:off x="619660" y="-750851"/>
            <a:ext cx="11105494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4B153-F18F-983D-2F91-57D23CB9014C}"/>
              </a:ext>
            </a:extLst>
          </p:cNvPr>
          <p:cNvSpPr/>
          <p:nvPr/>
        </p:nvSpPr>
        <p:spPr>
          <a:xfrm>
            <a:off x="618280" y="-453321"/>
            <a:ext cx="11356884" cy="26147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363295-21DD-D26F-6D30-6E9E19C1D7EF}"/>
              </a:ext>
            </a:extLst>
          </p:cNvPr>
          <p:cNvSpPr/>
          <p:nvPr/>
        </p:nvSpPr>
        <p:spPr>
          <a:xfrm>
            <a:off x="619660" y="-172585"/>
            <a:ext cx="6807835" cy="288137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921CDB-2F22-1B79-8B14-2228B6AC1E8A}"/>
              </a:ext>
            </a:extLst>
          </p:cNvPr>
          <p:cNvSpPr/>
          <p:nvPr/>
        </p:nvSpPr>
        <p:spPr>
          <a:xfrm>
            <a:off x="619660" y="270529"/>
            <a:ext cx="11105494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3AA444-F464-FFCC-F431-BF30D40868C4}"/>
              </a:ext>
            </a:extLst>
          </p:cNvPr>
          <p:cNvSpPr/>
          <p:nvPr/>
        </p:nvSpPr>
        <p:spPr>
          <a:xfrm>
            <a:off x="618280" y="568059"/>
            <a:ext cx="8269046" cy="26147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8F9631-B2DC-9EC2-53EE-8B8DF0AD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6" y="936445"/>
            <a:ext cx="11846208" cy="9119808"/>
          </a:xfrm>
          <a:prstGeom prst="rect">
            <a:avLst/>
          </a:prstGeom>
          <a:ln w="508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C6C004-820C-CE6C-3695-B3EFE714A5B0}"/>
              </a:ext>
            </a:extLst>
          </p:cNvPr>
          <p:cNvSpPr/>
          <p:nvPr/>
        </p:nvSpPr>
        <p:spPr>
          <a:xfrm>
            <a:off x="128956" y="829530"/>
            <a:ext cx="11846208" cy="26147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A97A63-BBF2-54DA-C29A-C11C30F119CD}"/>
              </a:ext>
            </a:extLst>
          </p:cNvPr>
          <p:cNvSpPr/>
          <p:nvPr/>
        </p:nvSpPr>
        <p:spPr>
          <a:xfrm>
            <a:off x="216836" y="1121411"/>
            <a:ext cx="1275080" cy="34764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BB8889-0A82-75FF-21C3-D03AD192D4B1}"/>
              </a:ext>
            </a:extLst>
          </p:cNvPr>
          <p:cNvSpPr/>
          <p:nvPr/>
        </p:nvSpPr>
        <p:spPr>
          <a:xfrm>
            <a:off x="297518" y="1572407"/>
            <a:ext cx="11427635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713F6-589D-E74C-9445-D856A7BF7BD7}"/>
              </a:ext>
            </a:extLst>
          </p:cNvPr>
          <p:cNvSpPr/>
          <p:nvPr/>
        </p:nvSpPr>
        <p:spPr>
          <a:xfrm>
            <a:off x="304390" y="1852654"/>
            <a:ext cx="11340798" cy="32743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48F926-BAB7-A1D5-0DB4-09019F6A7186}"/>
              </a:ext>
            </a:extLst>
          </p:cNvPr>
          <p:cNvSpPr/>
          <p:nvPr/>
        </p:nvSpPr>
        <p:spPr>
          <a:xfrm>
            <a:off x="304390" y="2148688"/>
            <a:ext cx="11340798" cy="29287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BF1970-421F-9C66-CB61-B8CA061E6A64}"/>
              </a:ext>
            </a:extLst>
          </p:cNvPr>
          <p:cNvSpPr/>
          <p:nvPr/>
        </p:nvSpPr>
        <p:spPr>
          <a:xfrm>
            <a:off x="297518" y="2425579"/>
            <a:ext cx="2044629" cy="32743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47F7FC-417C-59DC-69AC-9F18AF744762}"/>
              </a:ext>
            </a:extLst>
          </p:cNvPr>
          <p:cNvSpPr/>
          <p:nvPr/>
        </p:nvSpPr>
        <p:spPr>
          <a:xfrm>
            <a:off x="290646" y="2950589"/>
            <a:ext cx="11427635" cy="294776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0A2811-9712-9030-F173-29A14CF314EC}"/>
              </a:ext>
            </a:extLst>
          </p:cNvPr>
          <p:cNvSpPr/>
          <p:nvPr/>
        </p:nvSpPr>
        <p:spPr>
          <a:xfrm>
            <a:off x="297518" y="3230835"/>
            <a:ext cx="4819914" cy="330357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751925-216F-9796-9FA3-E97486BD1FA0}"/>
              </a:ext>
            </a:extLst>
          </p:cNvPr>
          <p:cNvSpPr/>
          <p:nvPr/>
        </p:nvSpPr>
        <p:spPr>
          <a:xfrm>
            <a:off x="251136" y="3713512"/>
            <a:ext cx="3727305" cy="330357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6FBE56-A38A-F3CF-34B2-4C8537999027}"/>
              </a:ext>
            </a:extLst>
          </p:cNvPr>
          <p:cNvSpPr/>
          <p:nvPr/>
        </p:nvSpPr>
        <p:spPr>
          <a:xfrm>
            <a:off x="251137" y="4222463"/>
            <a:ext cx="10673538" cy="289553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9B920C-F810-3D24-826A-490824B7827F}"/>
              </a:ext>
            </a:extLst>
          </p:cNvPr>
          <p:cNvSpPr/>
          <p:nvPr/>
        </p:nvSpPr>
        <p:spPr>
          <a:xfrm>
            <a:off x="370612" y="4722818"/>
            <a:ext cx="3607830" cy="289552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A1F7A5-98B8-8D98-A69F-E463A9CDA3F9}"/>
              </a:ext>
            </a:extLst>
          </p:cNvPr>
          <p:cNvSpPr/>
          <p:nvPr/>
        </p:nvSpPr>
        <p:spPr>
          <a:xfrm>
            <a:off x="377483" y="5003065"/>
            <a:ext cx="1964664" cy="28252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3951FD-6650-4533-78A8-14301F073FF0}"/>
              </a:ext>
            </a:extLst>
          </p:cNvPr>
          <p:cNvSpPr/>
          <p:nvPr/>
        </p:nvSpPr>
        <p:spPr>
          <a:xfrm>
            <a:off x="377483" y="5299099"/>
            <a:ext cx="5205170" cy="28252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7BB9D0-13F3-AB48-470D-BFD53C10ED80}"/>
              </a:ext>
            </a:extLst>
          </p:cNvPr>
          <p:cNvSpPr/>
          <p:nvPr/>
        </p:nvSpPr>
        <p:spPr>
          <a:xfrm>
            <a:off x="377483" y="5595133"/>
            <a:ext cx="4627654" cy="28252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9F9821-0F31-7466-B7FE-AD9FF3010B46}"/>
              </a:ext>
            </a:extLst>
          </p:cNvPr>
          <p:cNvSpPr/>
          <p:nvPr/>
        </p:nvSpPr>
        <p:spPr>
          <a:xfrm>
            <a:off x="377482" y="5884241"/>
            <a:ext cx="11267705" cy="28252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4042F0-5EFC-1422-0BF9-185431ED3AC1}"/>
              </a:ext>
            </a:extLst>
          </p:cNvPr>
          <p:cNvSpPr/>
          <p:nvPr/>
        </p:nvSpPr>
        <p:spPr>
          <a:xfrm>
            <a:off x="537865" y="6165279"/>
            <a:ext cx="7050052" cy="28252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6DAE22-2AF5-0E82-5D18-A5FEB6B69491}"/>
              </a:ext>
            </a:extLst>
          </p:cNvPr>
          <p:cNvSpPr/>
          <p:nvPr/>
        </p:nvSpPr>
        <p:spPr>
          <a:xfrm>
            <a:off x="618281" y="6608405"/>
            <a:ext cx="11267704" cy="289454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AED851-66D9-DCAE-A576-C9561EB7BB08}"/>
              </a:ext>
            </a:extLst>
          </p:cNvPr>
          <p:cNvSpPr/>
          <p:nvPr/>
        </p:nvSpPr>
        <p:spPr>
          <a:xfrm>
            <a:off x="618280" y="6904439"/>
            <a:ext cx="7370687" cy="27445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2D7A-EF83-4ABA-6914-21547375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Accessing a pointer requires:</a:t>
            </a:r>
          </a:p>
          <a:p>
            <a:pPr lvl="1"/>
            <a:r>
              <a:rPr lang="en-US" dirty="0"/>
              <a:t>Memory is valid, allocated, well-aligned</a:t>
            </a:r>
          </a:p>
          <a:p>
            <a:pPr lvl="1"/>
            <a:r>
              <a:rPr lang="en-US" dirty="0"/>
              <a:t>Reads must be initialized</a:t>
            </a:r>
          </a:p>
          <a:p>
            <a:pPr lvl="1"/>
            <a:r>
              <a:rPr lang="en-US" dirty="0"/>
              <a:t>Accesses are data-race-free</a:t>
            </a:r>
          </a:p>
          <a:p>
            <a:pPr lvl="1"/>
            <a:r>
              <a:rPr lang="en-US" dirty="0"/>
              <a:t>Place nice with reference system (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&amp;T </a:t>
            </a:r>
            <a:r>
              <a:rPr lang="en-US" dirty="0"/>
              <a:t>and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Handling “pointer provenance”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29529-6D17-8B25-16D8-B72A03FC62AC}"/>
              </a:ext>
            </a:extLst>
          </p:cNvPr>
          <p:cNvSpPr/>
          <p:nvPr/>
        </p:nvSpPr>
        <p:spPr>
          <a:xfrm>
            <a:off x="3481134" y="3208421"/>
            <a:ext cx="2181729" cy="465221"/>
          </a:xfrm>
          <a:prstGeom prst="rect">
            <a:avLst/>
          </a:prstGeom>
          <a:solidFill>
            <a:schemeClr val="accent2">
              <a:lumMod val="40000"/>
              <a:lumOff val="60000"/>
              <a:alpha val="43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708F-E530-7721-718C-D0AEB37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have a lot of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94A3E-2439-DD9F-D499-9F335787AF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080D8CF-689A-D32C-90AC-986D450DD38F}"/>
              </a:ext>
            </a:extLst>
          </p:cNvPr>
          <p:cNvSpPr/>
          <p:nvPr/>
        </p:nvSpPr>
        <p:spPr>
          <a:xfrm>
            <a:off x="6096000" y="4895425"/>
            <a:ext cx="5803875" cy="1460926"/>
          </a:xfrm>
          <a:prstGeom prst="wedgeRoundRectCallout">
            <a:avLst>
              <a:gd name="adj1" fmla="val -31847"/>
              <a:gd name="adj2" fmla="val -9328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Consolas" panose="020B0609020204030204" pitchFamily="49" charset="0"/>
              </a:rPr>
              <a:t>Can these condition even be expressed via </a:t>
            </a:r>
            <a:r>
              <a:rPr lang="en-US" sz="2800" b="1" dirty="0" err="1">
                <a:cs typeface="Consolas" panose="020B0609020204030204" pitchFamily="49" charset="0"/>
              </a:rPr>
              <a:t>Verus</a:t>
            </a:r>
            <a:r>
              <a:rPr lang="en-US" sz="2800" b="1" dirty="0">
                <a:cs typeface="Consolas" panose="020B0609020204030204" pitchFamily="49" charset="0"/>
              </a:rPr>
              <a:t> preconditions?</a:t>
            </a:r>
            <a:endParaRPr lang="en-US" sz="2800" dirty="0"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7DA4E-3A59-6305-17F3-2CF15DF1A4DE}"/>
              </a:ext>
            </a:extLst>
          </p:cNvPr>
          <p:cNvSpPr/>
          <p:nvPr/>
        </p:nvSpPr>
        <p:spPr>
          <a:xfrm>
            <a:off x="1540042" y="3673642"/>
            <a:ext cx="7299157" cy="465221"/>
          </a:xfrm>
          <a:prstGeom prst="rect">
            <a:avLst/>
          </a:prstGeom>
          <a:solidFill>
            <a:schemeClr val="accent2">
              <a:lumMod val="40000"/>
              <a:lumOff val="60000"/>
              <a:alpha val="43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4E9D68-CBE5-5A1C-6E2A-FB2C35B398F2}"/>
              </a:ext>
            </a:extLst>
          </p:cNvPr>
          <p:cNvSpPr/>
          <p:nvPr/>
        </p:nvSpPr>
        <p:spPr>
          <a:xfrm>
            <a:off x="3224461" y="2335167"/>
            <a:ext cx="2181729" cy="408034"/>
          </a:xfrm>
          <a:prstGeom prst="rect">
            <a:avLst/>
          </a:prstGeom>
          <a:solidFill>
            <a:schemeClr val="accent2">
              <a:lumMod val="40000"/>
              <a:lumOff val="60000"/>
              <a:alpha val="43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9A89F-02C4-FA51-7B88-68F625299471}"/>
              </a:ext>
            </a:extLst>
          </p:cNvPr>
          <p:cNvSpPr/>
          <p:nvPr/>
        </p:nvSpPr>
        <p:spPr>
          <a:xfrm>
            <a:off x="3678957" y="2743199"/>
            <a:ext cx="1727233" cy="465221"/>
          </a:xfrm>
          <a:prstGeom prst="rect">
            <a:avLst/>
          </a:prstGeom>
          <a:solidFill>
            <a:schemeClr val="accent2">
              <a:lumMod val="40000"/>
              <a:lumOff val="60000"/>
              <a:alpha val="43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176B-F8BE-198E-F5B0-BF1D8F63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this what ownership types are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FE80-835F-4B8F-9962-EA5970345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Ordinarily, Rust’s type system, together with its clever standard library types (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&amp;T, &amp;mut T, Box&lt;T&gt;,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&lt;T&gt;, Arc&lt;T&gt;,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RefCell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&lt;T&gt;, </a:t>
            </a:r>
            <a:r>
              <a:rPr lang="en-US" dirty="0"/>
              <a:t>…), ensure that all the rules are followed</a:t>
            </a:r>
          </a:p>
          <a:p>
            <a:r>
              <a:rPr lang="en-US" dirty="0"/>
              <a:t>But the whole point of using “raw pointers” is that we </a:t>
            </a:r>
            <a:r>
              <a:rPr lang="en-US" i="1" dirty="0"/>
              <a:t>can’t</a:t>
            </a:r>
            <a:r>
              <a:rPr lang="en-US" dirty="0"/>
              <a:t> use those types…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2052-3BC6-ACD1-9C9B-97716332B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An old person with her hands on her head&#10;&#10;Description automatically generated">
            <a:extLst>
              <a:ext uri="{FF2B5EF4-FFF2-40B4-BE49-F238E27FC236}">
                <a16:creationId xmlns:a16="http://schemas.microsoft.com/office/drawing/2014/main" id="{A798EACF-06A4-D7F3-3E32-04E74F172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20617" y="4347412"/>
            <a:ext cx="4263751" cy="2778291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211F502-CF11-3876-F30A-EC5EB88C4817}"/>
              </a:ext>
            </a:extLst>
          </p:cNvPr>
          <p:cNvSpPr/>
          <p:nvPr/>
        </p:nvSpPr>
        <p:spPr>
          <a:xfrm>
            <a:off x="1427747" y="4910765"/>
            <a:ext cx="3288070" cy="1740568"/>
          </a:xfrm>
          <a:prstGeom prst="wedgeEllipseCallout">
            <a:avLst>
              <a:gd name="adj1" fmla="val 107612"/>
              <a:gd name="adj2" fmla="val -15564"/>
            </a:avLst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Now we’re just going in circles!</a:t>
            </a:r>
          </a:p>
        </p:txBody>
      </p:sp>
    </p:spTree>
    <p:extLst>
      <p:ext uri="{BB962C8B-B14F-4D97-AF65-F5344CB8AC3E}">
        <p14:creationId xmlns:p14="http://schemas.microsoft.com/office/powerpoint/2010/main" val="266677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176B-F8BE-198E-F5B0-BF1D8F63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this what ownership types are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FE80-835F-4B8F-9962-EA5970345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Ordinarily, Rust’s type system, together with its clever standard library types (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&amp;T, &amp;mut T, Box&lt;T&gt;,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&lt;T&gt;, Arc&lt;T&gt;,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RefCell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&lt;T&gt;, </a:t>
            </a:r>
            <a:r>
              <a:rPr lang="en-US" dirty="0"/>
              <a:t>…), ensure that all the rules are followed</a:t>
            </a:r>
          </a:p>
          <a:p>
            <a:r>
              <a:rPr lang="en-US" dirty="0"/>
              <a:t>But the whole point of using “raw pointers” is that we </a:t>
            </a:r>
            <a:r>
              <a:rPr lang="en-US" i="1" dirty="0"/>
              <a:t>can’t</a:t>
            </a:r>
            <a:r>
              <a:rPr lang="en-US" dirty="0"/>
              <a:t> use those types…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Solution: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Decouple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the ownership reasoning from the physical pointers; reason about ownership in “proof code”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2052-3BC6-ACD1-9C9B-97716332B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2D7A-EF83-4ABA-6914-21547375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Accessing a pointer requires:</a:t>
            </a:r>
          </a:p>
          <a:p>
            <a:pPr lvl="1"/>
            <a:r>
              <a:rPr lang="en-US" dirty="0"/>
              <a:t>Memory is valid, allocated, well-aligned</a:t>
            </a:r>
          </a:p>
          <a:p>
            <a:pPr lvl="1"/>
            <a:r>
              <a:rPr lang="en-US" dirty="0"/>
              <a:t>Reads must be initialized</a:t>
            </a:r>
          </a:p>
          <a:p>
            <a:pPr lvl="1"/>
            <a:r>
              <a:rPr lang="en-US" dirty="0"/>
              <a:t>Accesses are data-race-free</a:t>
            </a:r>
          </a:p>
          <a:p>
            <a:pPr lvl="1"/>
            <a:r>
              <a:rPr lang="en-US" dirty="0"/>
              <a:t>Place nice with reference system (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&amp;T </a:t>
            </a:r>
            <a:r>
              <a:rPr lang="en-US" dirty="0"/>
              <a:t>and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Handling “pointer provenance”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708F-E530-7721-718C-D0AEB37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have a lot of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94A3E-2439-DD9F-D499-9F335787AF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992DF7-E0E6-9639-F73E-27BCA25B483A}"/>
              </a:ext>
            </a:extLst>
          </p:cNvPr>
          <p:cNvSpPr/>
          <p:nvPr/>
        </p:nvSpPr>
        <p:spPr>
          <a:xfrm>
            <a:off x="1620253" y="1989221"/>
            <a:ext cx="4973053" cy="23261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the demo &amp; exercise, we’ll use </a:t>
            </a:r>
            <a:r>
              <a:rPr lang="en-US" sz="2400" dirty="0" err="1"/>
              <a:t>Verus’s</a:t>
            </a:r>
            <a:r>
              <a:rPr lang="en-US" sz="2400" dirty="0"/>
              <a:t> </a:t>
            </a:r>
            <a:r>
              <a:rPr lang="en-US" sz="2400" b="1" dirty="0"/>
              <a:t>“Simple </a:t>
            </a:r>
            <a:r>
              <a:rPr lang="en-US" sz="2400" b="1" dirty="0" err="1"/>
              <a:t>PPtr</a:t>
            </a:r>
            <a:r>
              <a:rPr lang="en-US" sz="2400" b="1" dirty="0"/>
              <a:t>” </a:t>
            </a:r>
            <a:r>
              <a:rPr lang="en-US" sz="2400" dirty="0"/>
              <a:t>library, which sands down the rougher edges at the cost of generality — but it still covers the </a:t>
            </a:r>
            <a:r>
              <a:rPr lang="en-US" sz="2400" b="1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360455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6EFC-32B6-077B-2D14-3A1E3EB7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EB7B-8373-8266-91F3-0C75E64D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13" y="2370138"/>
            <a:ext cx="10515600" cy="4351338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indent="0">
              <a:buNone/>
            </a:pPr>
            <a:r>
              <a:rPr lang="en-US" sz="190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sx="101000" sy="101000" algn="tl" rotWithShape="0">
                    <a:srgbClr val="FF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rattatello" panose="020F0403020200020303" pitchFamily="34" charset="0"/>
              </a:rPr>
              <a:t>Unsafe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185A1-2D0B-4467-4284-E8CD39DFE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1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6EFC-32B6-077B-2D14-3A1E3EB7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EB7B-8373-8266-91F3-0C75E64D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13" y="2187575"/>
            <a:ext cx="10515600" cy="4351338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sx="101000" sy="101000" algn="tl" rotWithShape="0">
                    <a:srgbClr val="FF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October Crow" panose="02000500000000000000" pitchFamily="2" charset="77"/>
              </a:rPr>
              <a:t>Unsafe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185A1-2D0B-4467-4284-E8CD39DFE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3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2BAB-8AAF-22F4-841D-63AD0056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unsafe code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15CA3-60FB-1BAB-0368-C2D67FABC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Definition attempt #1: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Unsafe code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code that opts the programmer out of the memory-safety guaranteed by Rust’s type system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94401-1DE9-8F90-89EE-1EB8F20B4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EBF64-518E-272C-B293-5D0E300CADEC}"/>
              </a:ext>
            </a:extLst>
          </p:cNvPr>
          <p:cNvSpPr/>
          <p:nvPr/>
        </p:nvSpPr>
        <p:spPr>
          <a:xfrm>
            <a:off x="838200" y="3981982"/>
            <a:ext cx="60430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9D00E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0030F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oh_no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i="0" dirty="0">
                <a:solidFill>
                  <a:srgbClr val="9D00E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p: *</a:t>
            </a:r>
            <a:r>
              <a:rPr lang="en-US" b="0" i="0" dirty="0">
                <a:solidFill>
                  <a:srgbClr val="9D00E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B21E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u64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std::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null_mut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i="0" dirty="0">
                <a:solidFill>
                  <a:srgbClr val="9D00E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unsafe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*p = </a:t>
            </a:r>
            <a:r>
              <a:rPr lang="en-US" b="0" i="0" dirty="0">
                <a:solidFill>
                  <a:srgbClr val="B21E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9A87EC7-BB52-FE02-E22A-A37C64152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6021" y="4199714"/>
            <a:ext cx="2270760" cy="22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2BAB-8AAF-22F4-841D-63AD0056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unsafe code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15CA3-60FB-1BAB-0368-C2D67FABC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Definition attempt #1: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Unsafe code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code that opts the programmer </a:t>
            </a:r>
            <a:r>
              <a:rPr lang="en-US" dirty="0">
                <a:highlight>
                  <a:srgbClr val="FFFF00"/>
                </a:highlight>
              </a:rPr>
              <a:t>out of the memory-safety guaranteed by Rust’s type system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94401-1DE9-8F90-89EE-1EB8F20B4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A2AD95A-9DA2-B25A-971B-8E30052BC9B7}"/>
              </a:ext>
            </a:extLst>
          </p:cNvPr>
          <p:cNvSpPr/>
          <p:nvPr/>
        </p:nvSpPr>
        <p:spPr>
          <a:xfrm>
            <a:off x="6571281" y="4281580"/>
            <a:ext cx="5160936" cy="1596326"/>
          </a:xfrm>
          <a:prstGeom prst="wedgeRoundRectCallout">
            <a:avLst>
              <a:gd name="adj1" fmla="val -44295"/>
              <a:gd name="adj2" fmla="val -101578"/>
              <a:gd name="adj3" fmla="val 16667"/>
            </a:avLst>
          </a:prstGeom>
          <a:solidFill>
            <a:srgbClr val="FFFF00"/>
          </a:solidFill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seems pretty bad — doesn’t </a:t>
            </a:r>
            <a:r>
              <a:rPr lang="en-US" sz="3200" dirty="0" err="1"/>
              <a:t>Verus</a:t>
            </a:r>
            <a:r>
              <a:rPr lang="en-US" sz="3200" dirty="0"/>
              <a:t> rely on this?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EBF64-518E-272C-B293-5D0E300CADEC}"/>
              </a:ext>
            </a:extLst>
          </p:cNvPr>
          <p:cNvSpPr/>
          <p:nvPr/>
        </p:nvSpPr>
        <p:spPr>
          <a:xfrm>
            <a:off x="838200" y="3981982"/>
            <a:ext cx="60430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9D00E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0030F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oh_no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i="0" dirty="0">
                <a:solidFill>
                  <a:srgbClr val="9D00E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p: *</a:t>
            </a:r>
            <a:r>
              <a:rPr lang="en-US" b="0" i="0" dirty="0">
                <a:solidFill>
                  <a:srgbClr val="9D00E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B21E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u64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std::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null_mut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i="0" dirty="0">
                <a:solidFill>
                  <a:srgbClr val="9D00E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unsafe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*p = </a:t>
            </a:r>
            <a:r>
              <a:rPr lang="en-US" b="0" i="0" dirty="0">
                <a:solidFill>
                  <a:srgbClr val="B21E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9A87EC7-BB52-FE02-E22A-A37C64152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6021" y="4199714"/>
            <a:ext cx="2270760" cy="22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2BAB-8AAF-22F4-841D-63AD0056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unsafe code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15CA3-60FB-1BAB-0368-C2D67FABC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8109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Definition attempt </a:t>
            </a:r>
            <a:r>
              <a:rPr lang="en-US" dirty="0">
                <a:solidFill>
                  <a:srgbClr val="C00000"/>
                </a:solidFill>
              </a:rPr>
              <a:t>#2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Unsafe code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code that has </a:t>
            </a:r>
            <a:r>
              <a:rPr lang="en-US" b="1" dirty="0"/>
              <a:t>additional requirements </a:t>
            </a:r>
            <a:r>
              <a:rPr lang="en-US" dirty="0"/>
              <a:t>(beyond Rust’s type checker) to guarantee memory safety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94401-1DE9-8F90-89EE-1EB8F20B4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4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5A36-32B6-F38D-0376-74390B2F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Option::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unwrap_unchecked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40D4E6-7E1A-71B3-2BBA-03BF6BE15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377" y="2060020"/>
            <a:ext cx="11250837" cy="3938345"/>
          </a:xfrm>
          <a:ln w="508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814E8-186F-E35A-82E2-22C12D58E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3ECA4-E05F-CAFE-61A9-2F3907E11F4F}"/>
              </a:ext>
            </a:extLst>
          </p:cNvPr>
          <p:cNvSpPr txBox="1"/>
          <p:nvPr/>
        </p:nvSpPr>
        <p:spPr>
          <a:xfrm>
            <a:off x="838200" y="6121381"/>
            <a:ext cx="8304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https://doc.rust-lang.org/std/option/enum.Option.html#method.unwrap_unchecked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C746FF-19A3-3BF5-92CB-A8A5352E26C0}"/>
              </a:ext>
            </a:extLst>
          </p:cNvPr>
          <p:cNvSpPr/>
          <p:nvPr/>
        </p:nvSpPr>
        <p:spPr>
          <a:xfrm>
            <a:off x="1084881" y="2944677"/>
            <a:ext cx="743919" cy="37196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90E1A9-8810-2DB9-F3D9-E6F7F5B20683}"/>
              </a:ext>
            </a:extLst>
          </p:cNvPr>
          <p:cNvSpPr/>
          <p:nvPr/>
        </p:nvSpPr>
        <p:spPr>
          <a:xfrm>
            <a:off x="1084880" y="3324876"/>
            <a:ext cx="4184544" cy="28329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92FD576-7FD7-1138-C672-3877F30E2BC4}"/>
              </a:ext>
            </a:extLst>
          </p:cNvPr>
          <p:cNvSpPr/>
          <p:nvPr/>
        </p:nvSpPr>
        <p:spPr>
          <a:xfrm>
            <a:off x="5841927" y="2944676"/>
            <a:ext cx="5837696" cy="1932123"/>
          </a:xfrm>
          <a:prstGeom prst="wedgeRoundRectCallout">
            <a:avLst>
              <a:gd name="adj1" fmla="val -55899"/>
              <a:gd name="adj2" fmla="val -2529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subtext here is that behavior is defined </a:t>
            </a:r>
            <a:r>
              <a:rPr lang="en-US" sz="3200" b="1" dirty="0"/>
              <a:t>if</a:t>
            </a:r>
            <a:r>
              <a:rPr lang="en-US" sz="3200" dirty="0"/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US" sz="3200" dirty="0"/>
              <a:t> is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Some(_)</a:t>
            </a:r>
          </a:p>
        </p:txBody>
      </p:sp>
    </p:spTree>
    <p:extLst>
      <p:ext uri="{BB962C8B-B14F-4D97-AF65-F5344CB8AC3E}">
        <p14:creationId xmlns:p14="http://schemas.microsoft.com/office/powerpoint/2010/main" val="15694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2BAB-8AAF-22F4-841D-63AD0056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unsafe code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15CA3-60FB-1BAB-0368-C2D67FABC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8109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Definition attempt </a:t>
            </a:r>
            <a:r>
              <a:rPr lang="en-US" dirty="0">
                <a:solidFill>
                  <a:srgbClr val="C00000"/>
                </a:solidFill>
              </a:rPr>
              <a:t>#2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Unsafe code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code that has </a:t>
            </a:r>
            <a:r>
              <a:rPr lang="en-US" b="1" dirty="0"/>
              <a:t>additional requirements </a:t>
            </a:r>
            <a:r>
              <a:rPr lang="en-US" dirty="0"/>
              <a:t>(beyond Rust’s type checker) to guarantee memory safety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94401-1DE9-8F90-89EE-1EB8F20B4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2C779-A8C9-CFF3-43A8-F62A7E438436}"/>
              </a:ext>
            </a:extLst>
          </p:cNvPr>
          <p:cNvSpPr txBox="1"/>
          <p:nvPr/>
        </p:nvSpPr>
        <p:spPr>
          <a:xfrm>
            <a:off x="838200" y="3674488"/>
            <a:ext cx="9836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impl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&lt;T&gt; </a:t>
            </a:r>
            <a:r>
              <a:rPr lang="en-US" sz="2000" b="0" i="0" dirty="0">
                <a:solidFill>
                  <a:srgbClr val="B21E00"/>
                </a:solidFill>
                <a:effectLst/>
                <a:latin typeface="Source Code Pro" panose="020B0509030403020204" pitchFamily="49" charset="0"/>
              </a:rPr>
              <a:t>Option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&lt;T&gt; {</a:t>
            </a:r>
          </a:p>
          <a:p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en-US" sz="2000" b="0" i="0" dirty="0" err="1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fn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000" b="0" i="0" dirty="0" err="1">
                <a:solidFill>
                  <a:srgbClr val="0030F2"/>
                </a:solidFill>
                <a:effectLst/>
                <a:latin typeface="Source Code Pro" panose="020B0509030403020204" pitchFamily="49" charset="0"/>
              </a:rPr>
              <a:t>unwrap_unchecked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sz="2000" b="0" i="0" dirty="0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self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-&gt; (res: T)</a:t>
            </a:r>
          </a:p>
          <a:p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20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ource Code Pro" panose="020B0509030403020204" pitchFamily="49" charset="0"/>
              </a:rPr>
              <a:t>requires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000" b="0" i="0" dirty="0" err="1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self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.is_some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20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ource Code Pro" panose="020B0509030403020204" pitchFamily="49" charset="0"/>
              </a:rPr>
              <a:t>ensures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000" b="0" i="0" dirty="0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self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== </a:t>
            </a:r>
            <a:r>
              <a:rPr lang="en-US" sz="2000" b="0" i="0" dirty="0">
                <a:solidFill>
                  <a:srgbClr val="B21E00"/>
                </a:solidFill>
                <a:effectLst/>
                <a:latin typeface="Source Code Pro" panose="020B0509030403020204" pitchFamily="49" charset="0"/>
              </a:rPr>
              <a:t>Some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(res)</a:t>
            </a:r>
          </a:p>
          <a:p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en-US" sz="2000" b="0" i="0" dirty="0">
                <a:solidFill>
                  <a:srgbClr val="575757"/>
                </a:solidFill>
                <a:effectLst/>
                <a:latin typeface="Source Code Pro" panose="020B0509030403020204" pitchFamily="49" charset="0"/>
              </a:rPr>
              <a:t>/* ... */</a:t>
            </a:r>
            <a:endParaRPr lang="en-US" sz="20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EC6D9-4E1F-C792-E64D-4F24B0A3642B}"/>
              </a:ext>
            </a:extLst>
          </p:cNvPr>
          <p:cNvSpPr/>
          <p:nvPr/>
        </p:nvSpPr>
        <p:spPr>
          <a:xfrm>
            <a:off x="2063449" y="4367613"/>
            <a:ext cx="3743793" cy="316682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6E9875C-9BAF-4157-B8B0-1B81455B6862}"/>
              </a:ext>
            </a:extLst>
          </p:cNvPr>
          <p:cNvSpPr/>
          <p:nvPr/>
        </p:nvSpPr>
        <p:spPr>
          <a:xfrm>
            <a:off x="6487639" y="4525954"/>
            <a:ext cx="5412236" cy="1882467"/>
          </a:xfrm>
          <a:prstGeom prst="wedgeRoundRectCallout">
            <a:avLst>
              <a:gd name="adj1" fmla="val -56723"/>
              <a:gd name="adj2" fmla="val -4355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These requirements can be made </a:t>
            </a:r>
            <a:r>
              <a:rPr lang="en-US" sz="2800" b="1" dirty="0"/>
              <a:t>explicit and formal</a:t>
            </a:r>
            <a:r>
              <a:rPr lang="en-US" sz="2800" dirty="0"/>
              <a:t> using </a:t>
            </a:r>
            <a:r>
              <a:rPr lang="en-US" sz="2800" dirty="0" err="1"/>
              <a:t>Verus</a:t>
            </a:r>
            <a:r>
              <a:rPr lang="en-US" sz="2800" dirty="0"/>
              <a:t> preconditions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A8F84E8-761F-9551-AFB7-C6916FAB1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-64168" y="2103356"/>
            <a:ext cx="2381757" cy="36335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4DE9A10-6C8B-EEEA-977D-47763504A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44557" y="1844842"/>
            <a:ext cx="2733669" cy="3633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26EFC-32B6-077B-2D14-3A1E3EB7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EB7B-8373-8266-91F3-0C75E64D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1823"/>
            <a:ext cx="10515600" cy="4351338"/>
          </a:xfrm>
          <a:effectLst>
            <a:outerShdw blurRad="50800" dist="50800" dir="5400000" algn="ctr" rotWithShape="0">
              <a:srgbClr val="FFFFBC"/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0" b="1" dirty="0">
                <a:ln w="12700">
                  <a:solidFill>
                    <a:srgbClr val="F8B69B"/>
                  </a:solidFill>
                </a:ln>
                <a:solidFill>
                  <a:srgbClr val="FFFFBC"/>
                </a:solidFill>
                <a:effectLst>
                  <a:outerShdw blurRad="50800" dist="38100" dir="2700000" sx="101000" sy="101000" algn="tl" rotWithShape="0">
                    <a:srgbClr val="FFFF00">
                      <a:alpha val="40000"/>
                    </a:srgbClr>
                  </a:outerShdw>
                  <a:reflection blurRad="6350" stA="12000" endPos="45500" dir="5400000" sy="-100000" algn="bl" rotWithShape="0"/>
                </a:effectLst>
                <a:latin typeface="Gabriola" pitchFamily="82" charset="0"/>
              </a:rPr>
              <a:t>Unsafe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185A1-2D0B-4467-4284-E8CD39DFE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1CCA0E-2187-7212-A917-5A60C9AA5F78}"/>
              </a:ext>
            </a:extLst>
          </p:cNvPr>
          <p:cNvSpPr/>
          <p:nvPr/>
        </p:nvSpPr>
        <p:spPr>
          <a:xfrm>
            <a:off x="2687052" y="2103356"/>
            <a:ext cx="6817895" cy="1121108"/>
          </a:xfrm>
          <a:prstGeom prst="ellipse">
            <a:avLst/>
          </a:prstGeom>
          <a:noFill/>
          <a:ln w="304800">
            <a:solidFill>
              <a:srgbClr val="F6FFC0"/>
            </a:solidFill>
          </a:ln>
          <a:effectLst>
            <a:glow rad="228600">
              <a:srgbClr val="DCEF79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1200000" rev="0"/>
            </a:camera>
            <a:lightRig rig="threePt" dir="t"/>
          </a:scene3d>
          <a:sp3d extrusionH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3340"/>
      </p:ext>
    </p:extLst>
  </p:cSld>
  <p:clrMapOvr>
    <a:masterClrMapping/>
  </p:clrMapOvr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290</TotalTime>
  <Words>684</Words>
  <Application>Microsoft Macintosh PowerPoint</Application>
  <PresentationFormat>Widescreen</PresentationFormat>
  <Paragraphs>90</Paragraphs>
  <Slides>17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Consolas</vt:lpstr>
      <vt:lpstr>Gabriola</vt:lpstr>
      <vt:lpstr>October Crow</vt:lpstr>
      <vt:lpstr>Source Code Pro</vt:lpstr>
      <vt:lpstr>System Font Regular</vt:lpstr>
      <vt:lpstr>Trattatello</vt:lpstr>
      <vt:lpstr>ParnoTheme</vt:lpstr>
      <vt:lpstr>Advanced Topics</vt:lpstr>
      <vt:lpstr>PowerPoint Presentation</vt:lpstr>
      <vt:lpstr>PowerPoint Presentation</vt:lpstr>
      <vt:lpstr>What is unsafe code?</vt:lpstr>
      <vt:lpstr>What is unsafe code?</vt:lpstr>
      <vt:lpstr>What is unsafe code?</vt:lpstr>
      <vt:lpstr>Example: Option::unwrap_unchecked</vt:lpstr>
      <vt:lpstr>What is unsafe code?</vt:lpstr>
      <vt:lpstr>PowerPoint Presentation</vt:lpstr>
      <vt:lpstr>PowerPoint Presentation</vt:lpstr>
      <vt:lpstr>Let’s check the docs again</vt:lpstr>
      <vt:lpstr>Let’s check the docs again</vt:lpstr>
      <vt:lpstr>Let’s check the docs again</vt:lpstr>
      <vt:lpstr>Pointers have a lot of requirements</vt:lpstr>
      <vt:lpstr>Isn’t this what ownership types are for?</vt:lpstr>
      <vt:lpstr>Isn’t this what ownership types are for?</vt:lpstr>
      <vt:lpstr>Pointers have a lot of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Travis Hance</cp:lastModifiedBy>
  <cp:revision>5</cp:revision>
  <dcterms:created xsi:type="dcterms:W3CDTF">2024-10-22T23:37:27Z</dcterms:created>
  <dcterms:modified xsi:type="dcterms:W3CDTF">2024-10-23T17:44:10Z</dcterms:modified>
</cp:coreProperties>
</file>